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6" r:id="rId1"/>
  </p:sldMasterIdLst>
  <p:notesMasterIdLst>
    <p:notesMasterId r:id="rId15"/>
  </p:notesMasterIdLst>
  <p:handoutMasterIdLst>
    <p:handoutMasterId r:id="rId16"/>
  </p:handoutMasterIdLst>
  <p:sldIdLst>
    <p:sldId id="256" r:id="rId2"/>
    <p:sldId id="335" r:id="rId3"/>
    <p:sldId id="257" r:id="rId4"/>
    <p:sldId id="261" r:id="rId5"/>
    <p:sldId id="323" r:id="rId6"/>
    <p:sldId id="269" r:id="rId7"/>
    <p:sldId id="324" r:id="rId8"/>
    <p:sldId id="327" r:id="rId9"/>
    <p:sldId id="332" r:id="rId10"/>
    <p:sldId id="329" r:id="rId11"/>
    <p:sldId id="331" r:id="rId12"/>
    <p:sldId id="334" r:id="rId13"/>
    <p:sldId id="291" r:id="rId14"/>
  </p:sldIdLst>
  <p:sldSz cx="17340263" cy="9753600"/>
  <p:notesSz cx="6881813" cy="9296400"/>
  <p:embeddedFontLst>
    <p:embeddedFont>
      <p:font typeface="Avenir" panose="02000503020000020003" pitchFamily="2" charset="0"/>
      <p:regular r:id="rId17"/>
      <p:italic r:id="rId18"/>
    </p:embeddedFont>
    <p:embeddedFont>
      <p:font typeface="Merriweather" pitchFamily="2" charset="77"/>
      <p:regular r:id="rId19"/>
      <p:bold r:id="rId20"/>
      <p:italic r:id="rId21"/>
      <p:boldItalic r:id="rId22"/>
    </p:embeddedFont>
    <p:embeddedFont>
      <p:font typeface="Merriweather Sans" pitchFamily="2" charset="77"/>
      <p:regular r:id="rId23"/>
      <p:bold r:id="rId24"/>
      <p:italic r:id="rId25"/>
      <p:boldItalic r:id="rId26"/>
    </p:embeddedFont>
    <p:embeddedFont>
      <p:font typeface="Rockwell" panose="02060603020205020403" pitchFamily="18" charset="77"/>
      <p:regular r:id="rId27"/>
      <p:bold r:id="rId28"/>
      <p:italic r:id="rId29"/>
      <p:boldItalic r:id="rId30"/>
    </p:embeddedFont>
    <p:embeddedFont>
      <p:font typeface="Source Sans Pro" panose="020B0503030403020204" pitchFamily="34" charset="0"/>
      <p:regular r:id="rId31"/>
      <p:bold r:id="rId32"/>
      <p:italic r:id="rId33"/>
      <p:boldItalic r:id="rId34"/>
    </p:embeddedFont>
    <p:embeddedFont>
      <p:font typeface="Source Sans Pro Light" panose="020B0403030403020204" pitchFamily="34" charset="0"/>
      <p:regular r:id="rId35"/>
      <p:italic r:id="rId36"/>
    </p:embeddedFont>
    <p:embeddedFont>
      <p:font typeface="Source Sans Pro SemiBold" panose="020B050303040302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71BC"/>
    <a:srgbClr val="103052"/>
    <a:srgbClr val="DCE4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228F46F-A2BC-4B3A-8706-6CA7D9F997B3}">
  <a:tblStyle styleId="{A228F46F-A2BC-4B3A-8706-6CA7D9F997B3}"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EFE7"/>
          </a:solidFill>
        </a:fill>
      </a:tcStyle>
    </a:wholeTbl>
    <a:band1H>
      <a:tcTxStyle/>
      <a:tcStyle>
        <a:tcBdr/>
        <a:fill>
          <a:solidFill>
            <a:srgbClr val="DFDDCB"/>
          </a:solidFill>
        </a:fill>
      </a:tcStyle>
    </a:band1H>
    <a:band2H>
      <a:tcTxStyle/>
      <a:tcStyle>
        <a:tcBdr/>
      </a:tcStyle>
    </a:band2H>
    <a:band1V>
      <a:tcTxStyle/>
      <a:tcStyle>
        <a:tcBdr/>
        <a:fill>
          <a:solidFill>
            <a:srgbClr val="DFDDC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29"/>
    <p:restoredTop sz="96574" autoAdjust="0"/>
  </p:normalViewPr>
  <p:slideViewPr>
    <p:cSldViewPr snapToGrid="0">
      <p:cViewPr varScale="1">
        <p:scale>
          <a:sx n="67" d="100"/>
          <a:sy n="67" d="100"/>
        </p:scale>
        <p:origin x="872" y="192"/>
      </p:cViewPr>
      <p:guideLst>
        <p:guide orient="horz" pos="3072"/>
        <p:guide pos="5462"/>
      </p:guideLst>
    </p:cSldViewPr>
  </p:slideViewPr>
  <p:notesTextViewPr>
    <p:cViewPr>
      <p:scale>
        <a:sx n="1" d="1"/>
        <a:sy n="1" d="1"/>
      </p:scale>
      <p:origin x="0" y="0"/>
    </p:cViewPr>
  </p:notesTextViewPr>
  <p:notesViewPr>
    <p:cSldViewPr snapToGrid="0">
      <p:cViewPr varScale="1">
        <p:scale>
          <a:sx n="71" d="100"/>
          <a:sy n="71" d="100"/>
        </p:scale>
        <p:origin x="2376"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5D88045-918C-A649-9635-3584A8A5BDB9}"/>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9820003-CEB8-6B40-854F-714A23CDD356}"/>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5F1244B9-655E-9143-8F11-143B7EBD7CDE}" type="datetimeFigureOut">
              <a:rPr lang="en-US" smtClean="0"/>
              <a:t>4/19/19</a:t>
            </a:fld>
            <a:endParaRPr lang="en-US"/>
          </a:p>
        </p:txBody>
      </p:sp>
      <p:sp>
        <p:nvSpPr>
          <p:cNvPr id="4" name="Footer Placeholder 3">
            <a:extLst>
              <a:ext uri="{FF2B5EF4-FFF2-40B4-BE49-F238E27FC236}">
                <a16:creationId xmlns:a16="http://schemas.microsoft.com/office/drawing/2014/main" id="{D76B1E80-4CFF-7740-81A3-10972C54DFA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9E86CA7-7DDB-0348-8CCD-77EC0C441C6B}"/>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CA683DF8-21B3-2446-BC70-B86632B4DB4E}" type="slidenum">
              <a:rPr lang="en-US" smtClean="0"/>
              <a:t>‹#›</a:t>
            </a:fld>
            <a:endParaRPr lang="en-US"/>
          </a:p>
        </p:txBody>
      </p:sp>
    </p:spTree>
    <p:extLst>
      <p:ext uri="{BB962C8B-B14F-4D97-AF65-F5344CB8AC3E}">
        <p14:creationId xmlns:p14="http://schemas.microsoft.com/office/powerpoint/2010/main" val="152721322"/>
      </p:ext>
    </p:extLst>
  </p:cSld>
  <p:clrMap bg1="lt1" tx1="dk1" bg2="lt2" tx2="dk2" accent1="accent1" accent2="accent2" accent3="accent3" accent4="accent4" accent5="accent5" accent6="accent6" hlink="hlink" folHlink="folHlink"/>
</p:handoutMaster>
</file>

<file path=ppt/media/image2.tif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lstStyle>
            <a:lvl1pPr marL="457200" marR="0" lvl="0"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1pPr>
            <a:lvl2pPr marL="914400" marR="0" lvl="1"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2pPr>
            <a:lvl3pPr marL="1371600" marR="0" lvl="2"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3pPr>
            <a:lvl4pPr marL="1828800" marR="0" lvl="3"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4pPr>
            <a:lvl5pPr marL="2286000" marR="0" lvl="4"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5pPr>
            <a:lvl6pPr marL="2743200" marR="0" lvl="5"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6pPr>
            <a:lvl7pPr marL="3200400" marR="0" lvl="6"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7pPr>
            <a:lvl8pPr marL="3657600" marR="0" lvl="7"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8pPr>
            <a:lvl9pPr marL="4114800" marR="0" lvl="8" indent="-228600" algn="l" rtl="0">
              <a:lnSpc>
                <a:spcPct val="100000"/>
              </a:lnSpc>
              <a:spcBef>
                <a:spcPts val="0"/>
              </a:spcBef>
              <a:spcAft>
                <a:spcPts val="0"/>
              </a:spcAft>
              <a:buClr>
                <a:srgbClr val="000000"/>
              </a:buClr>
              <a:buSzPts val="1400"/>
              <a:buFont typeface="Arial"/>
              <a:buNone/>
              <a:defRPr sz="2200" b="0" i="0" u="none" strike="noStrike" cap="none">
                <a:solidFill>
                  <a:srgbClr val="000000"/>
                </a:solidFill>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1: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2: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72" name="Google Shape;72;p2: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7: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8" name="Google Shape;98;p7: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4e285569a2_1_0: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4e285569a2_1_0:notes"/>
          <p:cNvSpPr txBox="1">
            <a:spLocks noGrp="1"/>
          </p:cNvSpPr>
          <p:nvPr>
            <p:ph type="body" idx="1"/>
          </p:nvPr>
        </p:nvSpPr>
        <p:spPr>
          <a:xfrm>
            <a:off x="917575" y="4415790"/>
            <a:ext cx="5046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4:notes"/>
          <p:cNvSpPr txBox="1">
            <a:spLocks noGrp="1"/>
          </p:cNvSpPr>
          <p:nvPr>
            <p:ph type="body" idx="1"/>
          </p:nvPr>
        </p:nvSpPr>
        <p:spPr>
          <a:xfrm>
            <a:off x="917575" y="4415790"/>
            <a:ext cx="5046663" cy="4183380"/>
          </a:xfrm>
          <a:prstGeom prst="rect">
            <a:avLst/>
          </a:prstGeom>
          <a:noFill/>
          <a:ln>
            <a:noFill/>
          </a:ln>
        </p:spPr>
        <p:txBody>
          <a:bodyPr spcFirstLastPara="1" wrap="square" lIns="92425" tIns="46200" rIns="92425" bIns="462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34:notes"/>
          <p:cNvSpPr>
            <a:spLocks noGrp="1" noRot="1" noChangeAspect="1"/>
          </p:cNvSpPr>
          <p:nvPr>
            <p:ph type="sldImg" idx="2"/>
          </p:nvPr>
        </p:nvSpPr>
        <p:spPr>
          <a:xfrm>
            <a:off x="3429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2 - dark" userDrawn="1">
  <p:cSld name="Title">
    <p:bg>
      <p:bgPr>
        <a:solidFill>
          <a:srgbClr val="103052"/>
        </a:solidFill>
        <a:effectLst/>
      </p:bgPr>
    </p:bg>
    <p:spTree>
      <p:nvGrpSpPr>
        <p:cNvPr id="1" name="Shape 7"/>
        <p:cNvGrpSpPr/>
        <p:nvPr/>
      </p:nvGrpSpPr>
      <p:grpSpPr>
        <a:xfrm>
          <a:off x="0" y="0"/>
          <a:ext cx="0" cy="0"/>
          <a:chOff x="0" y="0"/>
          <a:chExt cx="0" cy="0"/>
        </a:xfrm>
      </p:grpSpPr>
      <p:sp>
        <p:nvSpPr>
          <p:cNvPr id="8" name="Google Shape;8;p2"/>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normAutofit/>
          </a:bodyPr>
          <a:lstStyle>
            <a:lvl1pPr marL="457246" lvl="0" indent="-228623" algn="ctr">
              <a:lnSpc>
                <a:spcPct val="15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sp>
        <p:nvSpPr>
          <p:cNvPr id="9" name="Google Shape;9;p2"/>
          <p:cNvSpPr txBox="1">
            <a:spLocks noGrp="1"/>
          </p:cNvSpPr>
          <p:nvPr>
            <p:ph type="body" idx="2"/>
          </p:nvPr>
        </p:nvSpPr>
        <p:spPr>
          <a:xfrm>
            <a:off x="3605633" y="7290379"/>
            <a:ext cx="10129509" cy="1335000"/>
          </a:xfrm>
          <a:prstGeom prst="rect">
            <a:avLst/>
          </a:prstGeom>
          <a:noFill/>
          <a:ln>
            <a:noFill/>
          </a:ln>
        </p:spPr>
        <p:txBody>
          <a:bodyPr spcFirstLastPara="1" wrap="square" lIns="0" tIns="0" rIns="0" bIns="0" anchor="ctr" anchorCtr="0"/>
          <a:lstStyle>
            <a:lvl1pPr marL="457246" lvl="0" indent="-228623" algn="ctr">
              <a:lnSpc>
                <a:spcPct val="60000"/>
              </a:lnSpc>
              <a:spcBef>
                <a:spcPts val="4200"/>
              </a:spcBef>
              <a:spcAft>
                <a:spcPts val="0"/>
              </a:spcAft>
              <a:buClr>
                <a:srgbClr val="FFFFFF"/>
              </a:buClr>
              <a:buSzPts val="1000"/>
              <a:buNone/>
              <a:defRPr sz="2000" b="1" i="0" cap="all" baseline="0">
                <a:solidFill>
                  <a:srgbClr val="FFFFFF"/>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pic>
        <p:nvPicPr>
          <p:cNvPr id="6" name="Picture 5" descr="USDS-logo-circle.eps">
            <a:extLst>
              <a:ext uri="{FF2B5EF4-FFF2-40B4-BE49-F238E27FC236}">
                <a16:creationId xmlns:a16="http://schemas.microsoft.com/office/drawing/2014/main" id="{C5DFD873-5B8E-3845-91D8-92EC05A25D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cxnSp>
        <p:nvCxnSpPr>
          <p:cNvPr id="11" name="Shape 369">
            <a:extLst>
              <a:ext uri="{FF2B5EF4-FFF2-40B4-BE49-F238E27FC236}">
                <a16:creationId xmlns:a16="http://schemas.microsoft.com/office/drawing/2014/main" id="{842788C9-DC01-0441-AC34-80444725DF67}"/>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3" name="Picture 2">
            <a:extLst>
              <a:ext uri="{FF2B5EF4-FFF2-40B4-BE49-F238E27FC236}">
                <a16:creationId xmlns:a16="http://schemas.microsoft.com/office/drawing/2014/main" id="{49FCDD0F-27FC-DA42-883E-677B72F16C94}"/>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10" name="Rectangle 9">
            <a:extLst>
              <a:ext uri="{FF2B5EF4-FFF2-40B4-BE49-F238E27FC236}">
                <a16:creationId xmlns:a16="http://schemas.microsoft.com/office/drawing/2014/main" id="{7CFC59DA-CBD3-5B4C-9FFD-830D6AA219BF}"/>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Bullets">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192143" y="519298"/>
            <a:ext cx="14956057" cy="1290459"/>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3600" b="1" i="0" u="none" strike="noStrike" cap="all" baseline="0">
                <a:solidFill>
                  <a:srgbClr val="0D71BC"/>
                </a:solidFill>
                <a:latin typeface="Source Sans Pro SemiBold" panose="020B0503030403020204" pitchFamily="34" charset="0"/>
                <a:ea typeface="Source Sans Pro SemiBold" panose="020B0503030403020204" pitchFamily="34" charset="0"/>
                <a:cs typeface="Source Sans Pro SemiBold" panose="020B0503030403020204" pitchFamily="34" charset="0"/>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
        <p:nvSpPr>
          <p:cNvPr id="13" name="Google Shape;13;p3"/>
          <p:cNvSpPr txBox="1">
            <a:spLocks noGrp="1"/>
          </p:cNvSpPr>
          <p:nvPr>
            <p:ph type="body" idx="1" hasCustomPrompt="1"/>
          </p:nvPr>
        </p:nvSpPr>
        <p:spPr>
          <a:xfrm>
            <a:off x="1192143" y="1841500"/>
            <a:ext cx="14956057" cy="7131050"/>
          </a:xfrm>
          <a:prstGeom prst="rect">
            <a:avLst/>
          </a:prstGeom>
          <a:noFill/>
          <a:ln>
            <a:noFill/>
          </a:ln>
        </p:spPr>
        <p:txBody>
          <a:bodyPr spcFirstLastPara="1" wrap="square" lIns="0" tIns="0" rIns="0" bIns="0" anchor="t" anchorCtr="0">
            <a:normAutofit/>
          </a:bodyPr>
          <a:lstStyle>
            <a:lvl1pPr marL="457246" lvl="0"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1pPr>
            <a:lvl2pPr marL="914492" lvl="1" indent="-285779"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2pPr>
            <a:lvl3pPr marL="1371737" lvl="2"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3pPr>
            <a:lvl4pPr marL="1828984" lvl="3"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4pPr>
            <a:lvl5pPr marL="2286228" lvl="4" indent="-314357" algn="l">
              <a:lnSpc>
                <a:spcPct val="100000"/>
              </a:lnSpc>
              <a:spcBef>
                <a:spcPts val="4200"/>
              </a:spcBef>
              <a:spcAft>
                <a:spcPts val="0"/>
              </a:spcAft>
              <a:buClr>
                <a:srgbClr val="0D71BC"/>
              </a:buClr>
              <a:buSzPct val="112000"/>
              <a:buFont typeface="Arial" panose="020B0604020202020204" pitchFamily="34" charset="0"/>
              <a:buChar char="•"/>
              <a:defRPr b="0" i="0">
                <a:solidFill>
                  <a:srgbClr val="0D71BC"/>
                </a:solidFill>
                <a:latin typeface="Source Sans Pro" panose="020B0503030403020204" pitchFamily="34" charset="0"/>
                <a:ea typeface="Source Sans Pro" panose="020B0503030403020204" pitchFamily="34" charset="0"/>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r>
              <a:rPr lang="en-US" dirty="0"/>
              <a:t>Level 1</a:t>
            </a:r>
          </a:p>
          <a:p>
            <a:pPr lvl="1"/>
            <a:r>
              <a:rPr lang="en-US" dirty="0"/>
              <a:t>Level 2</a:t>
            </a:r>
          </a:p>
          <a:p>
            <a:pPr lvl="2"/>
            <a:r>
              <a:rPr lang="en-US" dirty="0"/>
              <a:t>Level 3</a:t>
            </a:r>
          </a:p>
          <a:p>
            <a:pPr lvl="3"/>
            <a:r>
              <a:rPr lang="en-US" dirty="0"/>
              <a:t>Level 4</a:t>
            </a:r>
          </a:p>
          <a:p>
            <a:pPr lvl="4"/>
            <a:r>
              <a:rPr lang="en-US" dirty="0"/>
              <a:t>Level 5</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Gold">
  <p:cSld name="Section Title - Lighter Blue">
    <p:bg>
      <p:bgPr>
        <a:solidFill>
          <a:srgbClr val="0D71BC"/>
        </a:soli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1693385" y="4030135"/>
            <a:ext cx="13953626" cy="4334935"/>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Merriweather" pitchFamily="2" charset="77"/>
                <a:ea typeface="Merriweather" pitchFamily="2" charset="77"/>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white">
  <p:cSld name="Section Title - White">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1693385" y="2427348"/>
            <a:ext cx="13953626" cy="4100400"/>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6000" b="0" i="0" u="none" strike="noStrike" cap="none">
                <a:solidFill>
                  <a:srgbClr val="0D71BC"/>
                </a:solidFill>
                <a:latin typeface="Merriweather" pitchFamily="2" charset="77"/>
                <a:ea typeface="Source Sans Pro" panose="020B0503030403020204" pitchFamily="34" charset="0"/>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 Silver">
  <p:cSld name="Section Title - Lighter Blue">
    <p:bg>
      <p:bgPr>
        <a:solidFill>
          <a:srgbClr val="103052"/>
        </a:solid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1693385" y="2427348"/>
            <a:ext cx="13953626" cy="6168012"/>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Merriweather" pitchFamily="2" charset="77"/>
                <a:ea typeface="Merriweather" pitchFamily="2" charset="77"/>
                <a:cs typeface="Merriweather" pitchFamily="2" charset="77"/>
                <a:sym typeface="Avenir"/>
              </a:defRPr>
            </a:lvl1pPr>
            <a:lvl2pPr marR="0" lvl="1"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2pPr>
            <a:lvl3pPr marR="0" lvl="2"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3pPr>
            <a:lvl4pPr marR="0" lvl="3"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4pPr>
            <a:lvl5pPr marR="0" lvl="4"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5pPr>
            <a:lvl6pPr marR="0" lvl="5"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6pPr>
            <a:lvl7pPr marR="0" lvl="6"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7pPr>
            <a:lvl8pPr marR="0" lvl="7"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8pPr>
            <a:lvl9pPr marR="0" lvl="8" algn="ctr" rtl="0">
              <a:lnSpc>
                <a:spcPct val="100000"/>
              </a:lnSpc>
              <a:spcBef>
                <a:spcPts val="0"/>
              </a:spcBef>
              <a:spcAft>
                <a:spcPts val="0"/>
              </a:spcAft>
              <a:buClr>
                <a:srgbClr val="000000"/>
              </a:buClr>
              <a:buSzPts val="1400"/>
              <a:buFont typeface="Arial"/>
              <a:buNone/>
              <a:defRPr sz="8000" b="0" i="0" u="none" strike="noStrike" cap="none">
                <a:solidFill>
                  <a:srgbClr val="000000"/>
                </a:solidFill>
                <a:latin typeface="Rockwell"/>
                <a:ea typeface="Rockwell"/>
                <a:cs typeface="Rockwell"/>
                <a:sym typeface="Rockwell"/>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losing slide - white" userDrawn="1">
  <p:cSld name="Final">
    <p:bg>
      <p:bgPr>
        <a:solidFill>
          <a:srgbClr val="103052"/>
        </a:solidFill>
        <a:effectLst/>
      </p:bgPr>
    </p:bg>
    <p:spTree>
      <p:nvGrpSpPr>
        <p:cNvPr id="1" name="Shape 60"/>
        <p:cNvGrpSpPr/>
        <p:nvPr/>
      </p:nvGrpSpPr>
      <p:grpSpPr>
        <a:xfrm>
          <a:off x="0" y="0"/>
          <a:ext cx="0" cy="0"/>
          <a:chOff x="0" y="0"/>
          <a:chExt cx="0" cy="0"/>
        </a:xfrm>
      </p:grpSpPr>
      <p:sp>
        <p:nvSpPr>
          <p:cNvPr id="8" name="Google Shape;8;p2">
            <a:extLst>
              <a:ext uri="{FF2B5EF4-FFF2-40B4-BE49-F238E27FC236}">
                <a16:creationId xmlns:a16="http://schemas.microsoft.com/office/drawing/2014/main" id="{F197562E-32ED-5749-A555-02221FF5E351}"/>
              </a:ext>
            </a:extLst>
          </p:cNvPr>
          <p:cNvSpPr txBox="1">
            <a:spLocks noGrp="1"/>
          </p:cNvSpPr>
          <p:nvPr>
            <p:ph type="body" idx="1"/>
          </p:nvPr>
        </p:nvSpPr>
        <p:spPr>
          <a:xfrm>
            <a:off x="2308393" y="4027713"/>
            <a:ext cx="12723989" cy="2893800"/>
          </a:xfrm>
          <a:prstGeom prst="rect">
            <a:avLst/>
          </a:prstGeom>
          <a:noFill/>
          <a:ln>
            <a:noFill/>
          </a:ln>
        </p:spPr>
        <p:txBody>
          <a:bodyPr spcFirstLastPara="1" wrap="square" lIns="0" tIns="0" rIns="0" bIns="0" anchor="ctr" anchorCtr="0"/>
          <a:lstStyle>
            <a:lvl1pPr marL="457246" lvl="0" indent="-228623" algn="ctr">
              <a:lnSpc>
                <a:spcPct val="100000"/>
              </a:lnSpc>
              <a:spcBef>
                <a:spcPts val="4200"/>
              </a:spcBef>
              <a:spcAft>
                <a:spcPts val="0"/>
              </a:spcAft>
              <a:buClr>
                <a:srgbClr val="FFFFFF"/>
              </a:buClr>
              <a:buSzPts val="3000"/>
              <a:buNone/>
              <a:defRPr sz="6000" b="0" i="0">
                <a:solidFill>
                  <a:srgbClr val="FFFFFF"/>
                </a:solidFill>
                <a:latin typeface="Merriweather" pitchFamily="2" charset="77"/>
              </a:defRPr>
            </a:lvl1pPr>
            <a:lvl2pPr marL="914492" lvl="1" indent="-285779" algn="l">
              <a:lnSpc>
                <a:spcPct val="100000"/>
              </a:lnSpc>
              <a:spcBef>
                <a:spcPts val="4200"/>
              </a:spcBef>
              <a:spcAft>
                <a:spcPts val="0"/>
              </a:spcAft>
              <a:buClr>
                <a:srgbClr val="7183A4"/>
              </a:buClr>
              <a:buSzPts val="900"/>
              <a:buChar char="&gt;"/>
              <a:defRPr/>
            </a:lvl2pPr>
            <a:lvl3pPr marL="1371737" lvl="2" indent="-314357" algn="l">
              <a:lnSpc>
                <a:spcPct val="100000"/>
              </a:lnSpc>
              <a:spcBef>
                <a:spcPts val="4200"/>
              </a:spcBef>
              <a:spcAft>
                <a:spcPts val="0"/>
              </a:spcAft>
              <a:buClr>
                <a:srgbClr val="7183A4"/>
              </a:buClr>
              <a:buSzPts val="1350"/>
              <a:buChar char="•"/>
              <a:defRPr/>
            </a:lvl3pPr>
            <a:lvl4pPr marL="1828984" lvl="3" indent="-314357" algn="l">
              <a:lnSpc>
                <a:spcPct val="100000"/>
              </a:lnSpc>
              <a:spcBef>
                <a:spcPts val="4200"/>
              </a:spcBef>
              <a:spcAft>
                <a:spcPts val="0"/>
              </a:spcAft>
              <a:buClr>
                <a:srgbClr val="514C15"/>
              </a:buClr>
              <a:buSzPts val="1350"/>
              <a:buChar char="•"/>
              <a:defRPr/>
            </a:lvl4pPr>
            <a:lvl5pPr marL="2286228" lvl="4" indent="-314357" algn="l">
              <a:lnSpc>
                <a:spcPct val="100000"/>
              </a:lnSpc>
              <a:spcBef>
                <a:spcPts val="4200"/>
              </a:spcBef>
              <a:spcAft>
                <a:spcPts val="0"/>
              </a:spcAft>
              <a:buClr>
                <a:srgbClr val="514C15"/>
              </a:buClr>
              <a:buSzPts val="1350"/>
              <a:buChar char="•"/>
              <a:defRPr/>
            </a:lvl5pPr>
            <a:lvl6pPr marL="2743475" lvl="5" indent="-314357" algn="l">
              <a:lnSpc>
                <a:spcPct val="100000"/>
              </a:lnSpc>
              <a:spcBef>
                <a:spcPts val="4200"/>
              </a:spcBef>
              <a:spcAft>
                <a:spcPts val="0"/>
              </a:spcAft>
              <a:buSzPts val="1350"/>
              <a:buChar char="•"/>
              <a:defRPr/>
            </a:lvl6pPr>
            <a:lvl7pPr marL="3200720" lvl="6" indent="-314357" algn="l">
              <a:lnSpc>
                <a:spcPct val="100000"/>
              </a:lnSpc>
              <a:spcBef>
                <a:spcPts val="4200"/>
              </a:spcBef>
              <a:spcAft>
                <a:spcPts val="0"/>
              </a:spcAft>
              <a:buSzPts val="1350"/>
              <a:buChar char="•"/>
              <a:defRPr/>
            </a:lvl7pPr>
            <a:lvl8pPr marL="3657966" lvl="7" indent="-314357" algn="l">
              <a:lnSpc>
                <a:spcPct val="100000"/>
              </a:lnSpc>
              <a:spcBef>
                <a:spcPts val="4200"/>
              </a:spcBef>
              <a:spcAft>
                <a:spcPts val="0"/>
              </a:spcAft>
              <a:buSzPts val="1350"/>
              <a:buChar char="•"/>
              <a:defRPr/>
            </a:lvl8pPr>
            <a:lvl9pPr marL="4115212" lvl="8" indent="-314357" algn="l">
              <a:lnSpc>
                <a:spcPct val="100000"/>
              </a:lnSpc>
              <a:spcBef>
                <a:spcPts val="4200"/>
              </a:spcBef>
              <a:spcAft>
                <a:spcPts val="0"/>
              </a:spcAft>
              <a:buSzPts val="1350"/>
              <a:buChar char="•"/>
              <a:defRPr/>
            </a:lvl9pPr>
          </a:lstStyle>
          <a:p>
            <a:endParaRPr dirty="0"/>
          </a:p>
        </p:txBody>
      </p:sp>
      <p:cxnSp>
        <p:nvCxnSpPr>
          <p:cNvPr id="11" name="Shape 369">
            <a:extLst>
              <a:ext uri="{FF2B5EF4-FFF2-40B4-BE49-F238E27FC236}">
                <a16:creationId xmlns:a16="http://schemas.microsoft.com/office/drawing/2014/main" id="{7A420F0F-F994-FD4D-89EC-E4D35F7F668B}"/>
              </a:ext>
            </a:extLst>
          </p:cNvPr>
          <p:cNvCxnSpPr>
            <a:cxnSpLocks/>
          </p:cNvCxnSpPr>
          <p:nvPr userDrawn="1"/>
        </p:nvCxnSpPr>
        <p:spPr>
          <a:xfrm>
            <a:off x="2308393" y="7145856"/>
            <a:ext cx="12723989" cy="0"/>
          </a:xfrm>
          <a:prstGeom prst="straightConnector1">
            <a:avLst/>
          </a:prstGeom>
          <a:noFill/>
          <a:ln w="28575" cap="flat" cmpd="sng">
            <a:solidFill>
              <a:schemeClr val="accent1"/>
            </a:solidFill>
            <a:prstDash val="solid"/>
            <a:round/>
            <a:headEnd type="none" w="lg" len="lg"/>
            <a:tailEnd type="none" w="lg" len="lg"/>
          </a:ln>
        </p:spPr>
      </p:cxnSp>
      <p:pic>
        <p:nvPicPr>
          <p:cNvPr id="10" name="Picture 9" descr="USDS-logo-circle.eps">
            <a:extLst>
              <a:ext uri="{FF2B5EF4-FFF2-40B4-BE49-F238E27FC236}">
                <a16:creationId xmlns:a16="http://schemas.microsoft.com/office/drawing/2014/main" id="{D4C67C95-CBBC-A54A-B9DF-EB16A449F61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7971" y="1040834"/>
            <a:ext cx="3017942" cy="3017942"/>
          </a:xfrm>
          <a:prstGeom prst="rect">
            <a:avLst/>
          </a:prstGeom>
        </p:spPr>
      </p:pic>
      <p:pic>
        <p:nvPicPr>
          <p:cNvPr id="13" name="Picture 12">
            <a:extLst>
              <a:ext uri="{FF2B5EF4-FFF2-40B4-BE49-F238E27FC236}">
                <a16:creationId xmlns:a16="http://schemas.microsoft.com/office/drawing/2014/main" id="{DE206675-D77D-B049-83CA-AE905D58353F}"/>
              </a:ext>
            </a:extLst>
          </p:cNvPr>
          <p:cNvPicPr>
            <a:picLocks noChangeAspect="1"/>
          </p:cNvPicPr>
          <p:nvPr userDrawn="1"/>
        </p:nvPicPr>
        <p:blipFill>
          <a:blip r:embed="rId3"/>
          <a:stretch>
            <a:fillRect/>
          </a:stretch>
        </p:blipFill>
        <p:spPr>
          <a:xfrm>
            <a:off x="12014350" y="1040840"/>
            <a:ext cx="3017520" cy="3017520"/>
          </a:xfrm>
          <a:prstGeom prst="rect">
            <a:avLst/>
          </a:prstGeom>
        </p:spPr>
      </p:pic>
      <p:sp>
        <p:nvSpPr>
          <p:cNvPr id="7" name="Rectangle 6">
            <a:extLst>
              <a:ext uri="{FF2B5EF4-FFF2-40B4-BE49-F238E27FC236}">
                <a16:creationId xmlns:a16="http://schemas.microsoft.com/office/drawing/2014/main" id="{B66E3BFC-841E-A145-B2D0-88E710B2BD9E}"/>
              </a:ext>
            </a:extLst>
          </p:cNvPr>
          <p:cNvSpPr/>
          <p:nvPr userDrawn="1"/>
        </p:nvSpPr>
        <p:spPr>
          <a:xfrm>
            <a:off x="7161160" y="1040834"/>
            <a:ext cx="3017941" cy="298687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103052"/>
                </a:solidFill>
                <a:latin typeface="Merriweather" pitchFamily="2" charset="77"/>
              </a:rPr>
              <a:t>Edit slide master, insert agency logo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270039" y="2603500"/>
            <a:ext cx="14800052" cy="6286500"/>
          </a:xfrm>
          <a:prstGeom prst="rect">
            <a:avLst/>
          </a:prstGeom>
          <a:noFill/>
          <a:ln>
            <a:noFill/>
          </a:ln>
        </p:spPr>
        <p:txBody>
          <a:bodyPr spcFirstLastPara="1" wrap="square" lIns="0" tIns="0" rIns="0" bIns="0" anchor="ctr" anchorCtr="0"/>
          <a:lstStyle>
            <a:lvl1pPr marL="457200" marR="0" lvl="0" indent="-342900" algn="l" rtl="0">
              <a:lnSpc>
                <a:spcPct val="100000"/>
              </a:lnSpc>
              <a:spcBef>
                <a:spcPts val="4200"/>
              </a:spcBef>
              <a:spcAft>
                <a:spcPts val="0"/>
              </a:spcAft>
              <a:buClr>
                <a:srgbClr val="7183A4"/>
              </a:buClr>
              <a:buSzPts val="1800"/>
              <a:buFont typeface="Merriweather Sans"/>
              <a:buChar char="►"/>
              <a:defRPr sz="3600" b="0" i="0" u="none" strike="noStrike" cap="none">
                <a:solidFill>
                  <a:srgbClr val="7183A4"/>
                </a:solidFill>
                <a:latin typeface="Avenir"/>
                <a:ea typeface="Avenir"/>
                <a:cs typeface="Avenir"/>
                <a:sym typeface="Avenir"/>
              </a:defRPr>
            </a:lvl1pPr>
            <a:lvl2pPr marL="914400" marR="0" lvl="1" indent="-342900" algn="l" rtl="0">
              <a:lnSpc>
                <a:spcPct val="100000"/>
              </a:lnSpc>
              <a:spcBef>
                <a:spcPts val="4200"/>
              </a:spcBef>
              <a:spcAft>
                <a:spcPts val="0"/>
              </a:spcAft>
              <a:buClr>
                <a:srgbClr val="7183A4"/>
              </a:buClr>
              <a:buSzPts val="1800"/>
              <a:buFont typeface="Merriweather Sans"/>
              <a:buChar char="&gt;"/>
              <a:defRPr sz="3600" b="0" i="0" u="none" strike="noStrike" cap="none">
                <a:solidFill>
                  <a:srgbClr val="7183A4"/>
                </a:solidFill>
                <a:latin typeface="Avenir"/>
                <a:ea typeface="Avenir"/>
                <a:cs typeface="Avenir"/>
                <a:sym typeface="Avenir"/>
              </a:defRPr>
            </a:lvl2pPr>
            <a:lvl3pPr marL="1371600" marR="0" lvl="2" indent="-400050" algn="l" rtl="0">
              <a:lnSpc>
                <a:spcPct val="100000"/>
              </a:lnSpc>
              <a:spcBef>
                <a:spcPts val="4200"/>
              </a:spcBef>
              <a:spcAft>
                <a:spcPts val="0"/>
              </a:spcAft>
              <a:buClr>
                <a:srgbClr val="7183A4"/>
              </a:buClr>
              <a:buSzPts val="2700"/>
              <a:buFont typeface="Avenir"/>
              <a:buChar char="•"/>
              <a:defRPr sz="3600" b="0" i="0" u="none" strike="noStrike" cap="none">
                <a:solidFill>
                  <a:srgbClr val="7183A4"/>
                </a:solidFill>
                <a:latin typeface="Avenir"/>
                <a:ea typeface="Avenir"/>
                <a:cs typeface="Avenir"/>
                <a:sym typeface="Avenir"/>
              </a:defRPr>
            </a:lvl3pPr>
            <a:lvl4pPr marL="1828800" marR="0" lvl="3"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4pPr>
            <a:lvl5pPr marL="2286000" marR="0" lvl="4" indent="-400050" algn="l" rtl="0">
              <a:lnSpc>
                <a:spcPct val="100000"/>
              </a:lnSpc>
              <a:spcBef>
                <a:spcPts val="4200"/>
              </a:spcBef>
              <a:spcAft>
                <a:spcPts val="0"/>
              </a:spcAft>
              <a:buClr>
                <a:srgbClr val="514C15"/>
              </a:buClr>
              <a:buSzPts val="2700"/>
              <a:buFont typeface="Avenir"/>
              <a:buChar char="•"/>
              <a:defRPr sz="3600" b="0" i="0" u="none" strike="noStrike" cap="none">
                <a:solidFill>
                  <a:srgbClr val="514C15"/>
                </a:solidFill>
                <a:latin typeface="Avenir"/>
                <a:ea typeface="Avenir"/>
                <a:cs typeface="Avenir"/>
                <a:sym typeface="Avenir"/>
              </a:defRPr>
            </a:lvl5pPr>
            <a:lvl6pPr marL="2743200" marR="0" lvl="5"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6pPr>
            <a:lvl7pPr marL="3200400" marR="0" lvl="6"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7pPr>
            <a:lvl8pPr marL="3657600" marR="0" lvl="7"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8pPr>
            <a:lvl9pPr marL="4114800" marR="0" lvl="8" indent="-400050" algn="l" rtl="0">
              <a:lnSpc>
                <a:spcPct val="100000"/>
              </a:lnSpc>
              <a:spcBef>
                <a:spcPts val="4200"/>
              </a:spcBef>
              <a:spcAft>
                <a:spcPts val="0"/>
              </a:spcAft>
              <a:buClr>
                <a:srgbClr val="000000"/>
              </a:buClr>
              <a:buSzPts val="2700"/>
              <a:buFont typeface="Rockwell"/>
              <a:buChar char="•"/>
              <a:defRPr sz="3600" b="0" i="0" u="none" strike="noStrike" cap="none">
                <a:solidFill>
                  <a:srgbClr val="000000"/>
                </a:solidFill>
                <a:latin typeface="Rockwell"/>
                <a:ea typeface="Rockwell"/>
                <a:cs typeface="Rockwell"/>
                <a:sym typeface="Rockwell"/>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65"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46" marR="0" lvl="0" indent="-342935" algn="l" rtl="0">
        <a:lnSpc>
          <a:spcPct val="100000"/>
        </a:lnSpc>
        <a:spcBef>
          <a:spcPts val="0"/>
        </a:spcBef>
        <a:spcAft>
          <a:spcPts val="0"/>
        </a:spcAft>
        <a:buClr>
          <a:srgbClr val="000000"/>
        </a:buClr>
        <a:buSzPct val="112000"/>
        <a:buFont typeface="Arial" panose="020B0604020202020204" pitchFamily="34" charset="0"/>
        <a:buChar char="•"/>
        <a:defRPr sz="1400" b="0" i="0" u="none" strike="noStrike" cap="none">
          <a:solidFill>
            <a:srgbClr val="0D71BC"/>
          </a:solidFill>
          <a:latin typeface="Source Sans Pro" panose="020B0503030403020204" pitchFamily="34" charset="0"/>
          <a:ea typeface="Source Sans Pro" panose="020B05030304030202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20"/>
          <p:cNvSpPr txBox="1">
            <a:spLocks noGrp="1"/>
          </p:cNvSpPr>
          <p:nvPr>
            <p:ph type="body" idx="1"/>
          </p:nvPr>
        </p:nvSpPr>
        <p:spPr/>
        <p:txBody>
          <a:bodyPr>
            <a:normAutofit fontScale="92500" lnSpcReduction="20000"/>
          </a:bodyPr>
          <a:lstStyle/>
          <a:p>
            <a:pPr lvl="0"/>
            <a:r>
              <a:rPr lang="en-US" dirty="0">
                <a:sym typeface="Cambria"/>
              </a:rPr>
              <a:t>USDS+&lt;agency&gt;+OPM Hiring Pilot</a:t>
            </a:r>
            <a:br>
              <a:rPr lang="en-US" dirty="0">
                <a:sym typeface="Cambria"/>
              </a:rPr>
            </a:br>
            <a:r>
              <a:rPr lang="en-US" dirty="0">
                <a:sym typeface="Cambria"/>
              </a:rPr>
              <a:t>Job Analysis: Day 1</a:t>
            </a:r>
            <a:endParaRPr lang="en-US" dirty="0"/>
          </a:p>
        </p:txBody>
      </p:sp>
      <p:sp>
        <p:nvSpPr>
          <p:cNvPr id="69" name="Google Shape;69;p20"/>
          <p:cNvSpPr txBox="1">
            <a:spLocks noGrp="1"/>
          </p:cNvSpPr>
          <p:nvPr>
            <p:ph type="body" idx="2"/>
          </p:nvPr>
        </p:nvSpPr>
        <p:spPr/>
        <p:txBody>
          <a:bodyPr/>
          <a:lstStyle/>
          <a:p>
            <a:pPr lvl="0"/>
            <a:r>
              <a:rPr lang="en-US" dirty="0">
                <a:sym typeface="Cambria"/>
              </a:rPr>
              <a:t>&lt;Insert Date&gt;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AF0F5C-DA67-7747-AEA4-22EA056DD7E4}"/>
              </a:ext>
            </a:extLst>
          </p:cNvPr>
          <p:cNvSpPr>
            <a:spLocks noGrp="1"/>
          </p:cNvSpPr>
          <p:nvPr>
            <p:ph type="title"/>
          </p:nvPr>
        </p:nvSpPr>
        <p:spPr/>
        <p:txBody>
          <a:bodyPr/>
          <a:lstStyle/>
          <a:p>
            <a:r>
              <a:rPr lang="en-US" dirty="0"/>
              <a:t>Determining Proficiency levels</a:t>
            </a:r>
          </a:p>
        </p:txBody>
      </p:sp>
      <p:sp>
        <p:nvSpPr>
          <p:cNvPr id="4" name="Text Placeholder 3">
            <a:extLst>
              <a:ext uri="{FF2B5EF4-FFF2-40B4-BE49-F238E27FC236}">
                <a16:creationId xmlns:a16="http://schemas.microsoft.com/office/drawing/2014/main" id="{8ED47461-AFA0-6F49-88C7-0B0B1E0898D6}"/>
              </a:ext>
            </a:extLst>
          </p:cNvPr>
          <p:cNvSpPr>
            <a:spLocks noGrp="1"/>
          </p:cNvSpPr>
          <p:nvPr>
            <p:ph type="body" idx="1"/>
          </p:nvPr>
        </p:nvSpPr>
        <p:spPr>
          <a:xfrm>
            <a:off x="1192143" y="1841500"/>
            <a:ext cx="14956057" cy="7588250"/>
          </a:xfrm>
        </p:spPr>
        <p:txBody>
          <a:bodyPr>
            <a:normAutofit/>
          </a:bodyPr>
          <a:lstStyle/>
          <a:p>
            <a:pPr marL="171467" indent="0">
              <a:buNone/>
            </a:pPr>
            <a:r>
              <a:rPr lang="en-US" dirty="0"/>
              <a:t>The proficiency levels can involve these types of differences:</a:t>
            </a:r>
          </a:p>
          <a:p>
            <a:pPr marL="171467" indent="0">
              <a:buNone/>
            </a:pPr>
            <a:r>
              <a:rPr lang="en-US" b="1" dirty="0"/>
              <a:t>Scale of activity:</a:t>
            </a:r>
            <a:r>
              <a:rPr lang="en-US" dirty="0"/>
              <a:t> The applicant did something at a small organization </a:t>
            </a:r>
            <a:r>
              <a:rPr lang="en-US" i="1" dirty="0"/>
              <a:t>-vs-</a:t>
            </a:r>
            <a:r>
              <a:rPr lang="en-US" dirty="0"/>
              <a:t> did something at a large organization.</a:t>
            </a:r>
          </a:p>
          <a:p>
            <a:pPr marL="171467" indent="0">
              <a:buNone/>
            </a:pPr>
            <a:r>
              <a:rPr lang="en-US" b="1" dirty="0"/>
              <a:t>Seniority:</a:t>
            </a:r>
            <a:r>
              <a:rPr lang="en-US" dirty="0"/>
              <a:t> The applicant did something as part of a group </a:t>
            </a:r>
            <a:r>
              <a:rPr lang="en-US" i="1" dirty="0"/>
              <a:t>-vs-</a:t>
            </a:r>
            <a:r>
              <a:rPr lang="en-US" dirty="0"/>
              <a:t> lead the group that did something.</a:t>
            </a:r>
          </a:p>
          <a:p>
            <a:pPr marL="171467" indent="0">
              <a:buNone/>
            </a:pPr>
            <a:r>
              <a:rPr lang="en-US" b="1" dirty="0"/>
              <a:t>Level of detail:</a:t>
            </a:r>
            <a:r>
              <a:rPr lang="en-US" dirty="0"/>
              <a:t> The applicant can explain a general concept </a:t>
            </a:r>
            <a:r>
              <a:rPr lang="en-US" i="1" dirty="0"/>
              <a:t>-vs-</a:t>
            </a:r>
            <a:r>
              <a:rPr lang="en-US" dirty="0"/>
              <a:t> can discuss the concept in detail.</a:t>
            </a:r>
          </a:p>
          <a:p>
            <a:pPr marL="171467" indent="0">
              <a:buNone/>
            </a:pPr>
            <a:r>
              <a:rPr lang="en-US" dirty="0"/>
              <a:t>Note: Requiring particular certifications can be problematic. </a:t>
            </a:r>
          </a:p>
          <a:p>
            <a:pPr marL="171467" indent="0">
              <a:buNone/>
            </a:pPr>
            <a:endParaRPr lang="en-US" dirty="0"/>
          </a:p>
        </p:txBody>
      </p:sp>
    </p:spTree>
    <p:extLst>
      <p:ext uri="{BB962C8B-B14F-4D97-AF65-F5344CB8AC3E}">
        <p14:creationId xmlns:p14="http://schemas.microsoft.com/office/powerpoint/2010/main" val="4188070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68300-5EA3-6648-A2DB-4A99120105EB}"/>
              </a:ext>
            </a:extLst>
          </p:cNvPr>
          <p:cNvSpPr>
            <a:spLocks noGrp="1"/>
          </p:cNvSpPr>
          <p:nvPr>
            <p:ph type="title"/>
          </p:nvPr>
        </p:nvSpPr>
        <p:spPr/>
        <p:txBody>
          <a:bodyPr/>
          <a:lstStyle/>
          <a:p>
            <a:r>
              <a:rPr lang="en-US" dirty="0"/>
              <a:t>Final step – decide proficiency level for this position for each Competency</a:t>
            </a:r>
          </a:p>
        </p:txBody>
      </p:sp>
      <p:sp>
        <p:nvSpPr>
          <p:cNvPr id="3" name="Text Placeholder 2">
            <a:extLst>
              <a:ext uri="{FF2B5EF4-FFF2-40B4-BE49-F238E27FC236}">
                <a16:creationId xmlns:a16="http://schemas.microsoft.com/office/drawing/2014/main" id="{3D924E37-623C-BC4C-927E-75F7D4410DBA}"/>
              </a:ext>
            </a:extLst>
          </p:cNvPr>
          <p:cNvSpPr>
            <a:spLocks noGrp="1"/>
          </p:cNvSpPr>
          <p:nvPr>
            <p:ph type="body" idx="1"/>
          </p:nvPr>
        </p:nvSpPr>
        <p:spPr/>
        <p:txBody>
          <a:bodyPr/>
          <a:lstStyle/>
          <a:p>
            <a:r>
              <a:rPr lang="en-US" dirty="0"/>
              <a:t>Once you've defined the competencies and their proficiency levels, you establish what is minimally required from day one. </a:t>
            </a:r>
          </a:p>
          <a:p>
            <a:r>
              <a:rPr lang="en-US" dirty="0"/>
              <a:t>The same set of competencies can be used for different positions because roles that require more seniority set the minimum qualification bar higher than more junior roles.</a:t>
            </a:r>
          </a:p>
        </p:txBody>
      </p:sp>
    </p:spTree>
    <p:extLst>
      <p:ext uri="{BB962C8B-B14F-4D97-AF65-F5344CB8AC3E}">
        <p14:creationId xmlns:p14="http://schemas.microsoft.com/office/powerpoint/2010/main" val="2176304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75B02-CE66-B64E-975B-9800861C8F7F}"/>
              </a:ext>
            </a:extLst>
          </p:cNvPr>
          <p:cNvSpPr>
            <a:spLocks noGrp="1"/>
          </p:cNvSpPr>
          <p:nvPr>
            <p:ph type="title"/>
          </p:nvPr>
        </p:nvSpPr>
        <p:spPr/>
        <p:txBody>
          <a:bodyPr/>
          <a:lstStyle/>
          <a:p>
            <a:r>
              <a:rPr lang="en-US" dirty="0"/>
              <a:t>Example of proficiency levels for an IT Specialist at another agency</a:t>
            </a:r>
          </a:p>
        </p:txBody>
      </p:sp>
      <p:sp>
        <p:nvSpPr>
          <p:cNvPr id="3" name="Text Placeholder 2">
            <a:extLst>
              <a:ext uri="{FF2B5EF4-FFF2-40B4-BE49-F238E27FC236}">
                <a16:creationId xmlns:a16="http://schemas.microsoft.com/office/drawing/2014/main" id="{9CCE4704-C473-4C4D-A902-9ACEAE76C7A3}"/>
              </a:ext>
            </a:extLst>
          </p:cNvPr>
          <p:cNvSpPr>
            <a:spLocks noGrp="1"/>
          </p:cNvSpPr>
          <p:nvPr>
            <p:ph type="body" idx="1"/>
          </p:nvPr>
        </p:nvSpPr>
        <p:spPr/>
        <p:txBody>
          <a:bodyPr/>
          <a:lstStyle/>
          <a:p>
            <a:endParaRPr lang="en-US" dirty="0"/>
          </a:p>
        </p:txBody>
      </p:sp>
      <p:pic>
        <p:nvPicPr>
          <p:cNvPr id="8" name="Picture 7">
            <a:extLst>
              <a:ext uri="{FF2B5EF4-FFF2-40B4-BE49-F238E27FC236}">
                <a16:creationId xmlns:a16="http://schemas.microsoft.com/office/drawing/2014/main" id="{D19B0172-8EE7-3043-8A55-38D0A01F0ABD}"/>
              </a:ext>
            </a:extLst>
          </p:cNvPr>
          <p:cNvPicPr>
            <a:picLocks noChangeAspect="1"/>
          </p:cNvPicPr>
          <p:nvPr/>
        </p:nvPicPr>
        <p:blipFill>
          <a:blip r:embed="rId2"/>
          <a:stretch>
            <a:fillRect/>
          </a:stretch>
        </p:blipFill>
        <p:spPr>
          <a:xfrm>
            <a:off x="1569078" y="1720849"/>
            <a:ext cx="14202105" cy="7722589"/>
          </a:xfrm>
          <a:prstGeom prst="rect">
            <a:avLst/>
          </a:prstGeom>
        </p:spPr>
      </p:pic>
    </p:spTree>
    <p:extLst>
      <p:ext uri="{BB962C8B-B14F-4D97-AF65-F5344CB8AC3E}">
        <p14:creationId xmlns:p14="http://schemas.microsoft.com/office/powerpoint/2010/main" val="2733348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2" name="Text Placeholder 1">
            <a:extLst>
              <a:ext uri="{FF2B5EF4-FFF2-40B4-BE49-F238E27FC236}">
                <a16:creationId xmlns:a16="http://schemas.microsoft.com/office/drawing/2014/main" id="{869287C3-7579-1A46-84D5-F80BC36BAECA}"/>
              </a:ext>
            </a:extLst>
          </p:cNvPr>
          <p:cNvSpPr>
            <a:spLocks noGrp="1"/>
          </p:cNvSpPr>
          <p:nvPr>
            <p:ph type="body" idx="1"/>
          </p:nvPr>
        </p:nvSpPr>
        <p:spPr/>
        <p:txBody>
          <a:bodyPr/>
          <a:lstStyle/>
          <a:p>
            <a:r>
              <a:rPr lang="en-US" dirty="0"/>
              <a:t>The End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D5F3-6A3B-224C-AA5F-426A0E08F3C8}"/>
              </a:ext>
            </a:extLst>
          </p:cNvPr>
          <p:cNvSpPr>
            <a:spLocks noGrp="1"/>
          </p:cNvSpPr>
          <p:nvPr>
            <p:ph type="title"/>
          </p:nvPr>
        </p:nvSpPr>
        <p:spPr/>
        <p:txBody>
          <a:bodyPr/>
          <a:lstStyle/>
          <a:p>
            <a:r>
              <a:rPr lang="en-US" dirty="0"/>
              <a:t>Thank you for coming!</a:t>
            </a:r>
          </a:p>
        </p:txBody>
      </p:sp>
    </p:spTree>
    <p:extLst>
      <p:ext uri="{BB962C8B-B14F-4D97-AF65-F5344CB8AC3E}">
        <p14:creationId xmlns:p14="http://schemas.microsoft.com/office/powerpoint/2010/main" val="130057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21"/>
          <p:cNvSpPr txBox="1">
            <a:spLocks noGrp="1"/>
          </p:cNvSpPr>
          <p:nvPr>
            <p:ph type="title"/>
          </p:nvPr>
        </p:nvSpPr>
        <p:spPr/>
        <p:txBody>
          <a:bodyPr/>
          <a:lstStyle/>
          <a:p>
            <a:pPr lvl="0"/>
            <a:r>
              <a:rPr lang="en-US" dirty="0"/>
              <a:t>Agenda for Today:   Tasks         Competencies         Proficiencies</a:t>
            </a:r>
          </a:p>
        </p:txBody>
      </p:sp>
      <p:sp>
        <p:nvSpPr>
          <p:cNvPr id="2" name="Text Placeholder 1">
            <a:extLst>
              <a:ext uri="{FF2B5EF4-FFF2-40B4-BE49-F238E27FC236}">
                <a16:creationId xmlns:a16="http://schemas.microsoft.com/office/drawing/2014/main" id="{F7672C36-486C-0348-B94D-9EE828C96310}"/>
              </a:ext>
            </a:extLst>
          </p:cNvPr>
          <p:cNvSpPr>
            <a:spLocks noGrp="1"/>
          </p:cNvSpPr>
          <p:nvPr>
            <p:ph type="body" idx="1"/>
          </p:nvPr>
        </p:nvSpPr>
        <p:spPr/>
        <p:txBody>
          <a:bodyPr>
            <a:normAutofit/>
          </a:bodyPr>
          <a:lstStyle/>
          <a:p>
            <a:r>
              <a:rPr lang="en-US" dirty="0"/>
              <a:t>Write down job tasks and group them to identify competencies </a:t>
            </a:r>
          </a:p>
          <a:p>
            <a:pPr lvl="0"/>
            <a:r>
              <a:rPr lang="en-US" dirty="0"/>
              <a:t>Vote for and discuss critical competencies </a:t>
            </a:r>
          </a:p>
          <a:p>
            <a:r>
              <a:rPr lang="en-US" dirty="0"/>
              <a:t>Define critical competencies</a:t>
            </a:r>
          </a:p>
          <a:p>
            <a:r>
              <a:rPr lang="en-US" dirty="0"/>
              <a:t>Create proficiency levels for each competency </a:t>
            </a:r>
          </a:p>
          <a:p>
            <a:r>
              <a:rPr lang="en-US" dirty="0"/>
              <a:t>Discuss proficiency levels and decide required level </a:t>
            </a:r>
          </a:p>
        </p:txBody>
      </p:sp>
      <p:sp>
        <p:nvSpPr>
          <p:cNvPr id="3" name="Right Arrow 2">
            <a:extLst>
              <a:ext uri="{FF2B5EF4-FFF2-40B4-BE49-F238E27FC236}">
                <a16:creationId xmlns:a16="http://schemas.microsoft.com/office/drawing/2014/main" id="{08E65AE0-39F9-FC41-BD3B-48B7CC96635D}"/>
              </a:ext>
            </a:extLst>
          </p:cNvPr>
          <p:cNvSpPr/>
          <p:nvPr/>
        </p:nvSpPr>
        <p:spPr>
          <a:xfrm>
            <a:off x="11068050" y="641795"/>
            <a:ext cx="368808" cy="367855"/>
          </a:xfrm>
          <a:prstGeom prst="rightArrow">
            <a:avLst/>
          </a:prstGeom>
          <a:solidFill>
            <a:srgbClr val="0D7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a:extLst>
              <a:ext uri="{FF2B5EF4-FFF2-40B4-BE49-F238E27FC236}">
                <a16:creationId xmlns:a16="http://schemas.microsoft.com/office/drawing/2014/main" id="{4ECFCA27-E602-2D4F-BBC7-A6AFBF4CC863}"/>
              </a:ext>
            </a:extLst>
          </p:cNvPr>
          <p:cNvSpPr/>
          <p:nvPr/>
        </p:nvSpPr>
        <p:spPr>
          <a:xfrm>
            <a:off x="7148513" y="641794"/>
            <a:ext cx="368808" cy="367855"/>
          </a:xfrm>
          <a:prstGeom prst="rightArrow">
            <a:avLst/>
          </a:prstGeom>
          <a:solidFill>
            <a:srgbClr val="0D71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r>
              <a:rPr lang="en-US" dirty="0"/>
              <a:t>Multi-Hurdle SME Assessment Process</a:t>
            </a:r>
            <a:endParaRPr dirty="0"/>
          </a:p>
        </p:txBody>
      </p:sp>
      <p:pic>
        <p:nvPicPr>
          <p:cNvPr id="103" name="Google Shape;103;p25"/>
          <p:cNvPicPr preferRelativeResize="0"/>
          <p:nvPr/>
        </p:nvPicPr>
        <p:blipFill rotWithShape="1">
          <a:blip r:embed="rId3">
            <a:alphaModFix/>
          </a:blip>
          <a:srcRect l="2248" r="2248"/>
          <a:stretch/>
        </p:blipFill>
        <p:spPr>
          <a:xfrm>
            <a:off x="620642" y="2014107"/>
            <a:ext cx="16080981" cy="4830966"/>
          </a:xfrm>
          <a:prstGeom prst="rect">
            <a:avLst/>
          </a:prstGeom>
          <a:noFill/>
          <a:ln>
            <a:noFill/>
          </a:ln>
        </p:spPr>
      </p:pic>
      <p:sp>
        <p:nvSpPr>
          <p:cNvPr id="101" name="Google Shape;101;p25"/>
          <p:cNvSpPr txBox="1"/>
          <p:nvPr/>
        </p:nvSpPr>
        <p:spPr>
          <a:xfrm rot="-5400000">
            <a:off x="6842265" y="2909635"/>
            <a:ext cx="2488800" cy="8668514"/>
          </a:xfrm>
          <a:prstGeom prst="rect">
            <a:avLst/>
          </a:prstGeom>
          <a:noFill/>
          <a:ln>
            <a:noFill/>
          </a:ln>
        </p:spPr>
        <p:txBody>
          <a:bodyPr spcFirstLastPara="1" wrap="square" lIns="50800" tIns="50800" rIns="50800" bIns="50800" anchor="ctr" anchorCtr="0">
            <a:noAutofit/>
          </a:bodyPr>
          <a:lstStyle/>
          <a:p>
            <a:pPr algn="ctr">
              <a:buClr>
                <a:srgbClr val="344664"/>
              </a:buClr>
              <a:buSzPts val="32500"/>
            </a:pPr>
            <a:r>
              <a:rPr lang="en-US" sz="58000" dirty="0">
                <a:solidFill>
                  <a:srgbClr val="344664"/>
                </a:solidFill>
                <a:latin typeface="Source Sans Pro Light" panose="020B0403030403020204" pitchFamily="34" charset="0"/>
                <a:ea typeface="Source Sans Pro Light" panose="020B0403030403020204" pitchFamily="34" charset="0"/>
                <a:cs typeface="Arial Narrow"/>
                <a:sym typeface="Arial Narrow"/>
              </a:rPr>
              <a:t>{</a:t>
            </a:r>
            <a:endParaRPr sz="58000" dirty="0">
              <a:latin typeface="Source Sans Pro Light" panose="020B0403030403020204" pitchFamily="34" charset="0"/>
              <a:ea typeface="Source Sans Pro Light" panose="020B0403030403020204" pitchFamily="34" charset="0"/>
            </a:endParaRPr>
          </a:p>
        </p:txBody>
      </p:sp>
      <p:sp>
        <p:nvSpPr>
          <p:cNvPr id="102" name="Google Shape;102;p25"/>
          <p:cNvSpPr txBox="1"/>
          <p:nvPr/>
        </p:nvSpPr>
        <p:spPr>
          <a:xfrm>
            <a:off x="5973981" y="7952678"/>
            <a:ext cx="5143500" cy="1026000"/>
          </a:xfrm>
          <a:prstGeom prst="rect">
            <a:avLst/>
          </a:prstGeom>
          <a:noFill/>
          <a:ln>
            <a:noFill/>
          </a:ln>
        </p:spPr>
        <p:txBody>
          <a:bodyPr spcFirstLastPara="1" wrap="square" lIns="50800" tIns="50800" rIns="50800" bIns="50800" anchor="ctr" anchorCtr="0">
            <a:noAutofit/>
          </a:bodyPr>
          <a:lstStyle/>
          <a:p>
            <a:pPr algn="ctr">
              <a:buClr>
                <a:srgbClr val="344664"/>
              </a:buClr>
              <a:buSzPts val="6000"/>
            </a:pPr>
            <a:r>
              <a:rPr lang="en-US" sz="6000" b="1" dirty="0">
                <a:solidFill>
                  <a:srgbClr val="344664"/>
                </a:solidFill>
                <a:latin typeface="Source Sans Pro" panose="020B0503030403020204" pitchFamily="34" charset="0"/>
                <a:ea typeface="Source Sans Pro" panose="020B0503030403020204" pitchFamily="34" charset="0"/>
                <a:cs typeface="Avenir"/>
                <a:sym typeface="Avenir"/>
              </a:rPr>
              <a:t>You</a:t>
            </a:r>
            <a:endParaRPr b="1" dirty="0">
              <a:latin typeface="Source Sans Pro" panose="020B0503030403020204" pitchFamily="34" charset="0"/>
              <a:ea typeface="Source Sans Pro" panose="020B0503030403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DB442-7799-734D-A724-16A89D599E8C}"/>
              </a:ext>
            </a:extLst>
          </p:cNvPr>
          <p:cNvSpPr>
            <a:spLocks noGrp="1"/>
          </p:cNvSpPr>
          <p:nvPr>
            <p:ph type="title"/>
          </p:nvPr>
        </p:nvSpPr>
        <p:spPr/>
        <p:txBody>
          <a:bodyPr/>
          <a:lstStyle/>
          <a:p>
            <a:r>
              <a:rPr lang="en-US" dirty="0"/>
              <a:t>Example tasks</a:t>
            </a:r>
          </a:p>
        </p:txBody>
      </p:sp>
      <p:sp>
        <p:nvSpPr>
          <p:cNvPr id="3" name="Text Placeholder 2">
            <a:extLst>
              <a:ext uri="{FF2B5EF4-FFF2-40B4-BE49-F238E27FC236}">
                <a16:creationId xmlns:a16="http://schemas.microsoft.com/office/drawing/2014/main" id="{51BAAF3A-60C0-7942-96E7-0323F630C086}"/>
              </a:ext>
            </a:extLst>
          </p:cNvPr>
          <p:cNvSpPr>
            <a:spLocks noGrp="1"/>
          </p:cNvSpPr>
          <p:nvPr>
            <p:ph type="body" idx="1"/>
          </p:nvPr>
        </p:nvSpPr>
        <p:spPr/>
        <p:txBody>
          <a:bodyPr>
            <a:normAutofit/>
          </a:bodyPr>
          <a:lstStyle/>
          <a:p>
            <a:r>
              <a:rPr lang="en-US" dirty="0"/>
              <a:t>Responded to customer requests and customer-related incidents</a:t>
            </a:r>
          </a:p>
          <a:p>
            <a:r>
              <a:rPr lang="en-US" dirty="0"/>
              <a:t>Negotiated procurement with technology vendors</a:t>
            </a:r>
          </a:p>
          <a:p>
            <a:r>
              <a:rPr lang="en-US" dirty="0"/>
              <a:t>Developed information tracking procedures</a:t>
            </a:r>
          </a:p>
          <a:p>
            <a:r>
              <a:rPr lang="en-US" dirty="0"/>
              <a:t>Interpreted data and other information</a:t>
            </a:r>
          </a:p>
          <a:p>
            <a:r>
              <a:rPr lang="en-US" dirty="0"/>
              <a:t>Collected and analyzed internet services usage and performance statistics</a:t>
            </a:r>
          </a:p>
        </p:txBody>
      </p:sp>
    </p:spTree>
    <p:extLst>
      <p:ext uri="{BB962C8B-B14F-4D97-AF65-F5344CB8AC3E}">
        <p14:creationId xmlns:p14="http://schemas.microsoft.com/office/powerpoint/2010/main" val="1106519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3"/>
          <p:cNvSpPr txBox="1">
            <a:spLocks noGrp="1"/>
          </p:cNvSpPr>
          <p:nvPr>
            <p:ph type="title"/>
          </p:nvPr>
        </p:nvSpPr>
        <p:spPr/>
        <p:txBody>
          <a:bodyPr/>
          <a:lstStyle/>
          <a:p>
            <a:pPr lvl="0"/>
            <a:r>
              <a:rPr lang="en-US" dirty="0"/>
              <a:t>write down The job tasks for this position</a:t>
            </a:r>
          </a:p>
        </p:txBody>
      </p:sp>
      <p:sp>
        <p:nvSpPr>
          <p:cNvPr id="166" name="Google Shape;166;p33"/>
          <p:cNvSpPr txBox="1">
            <a:spLocks noGrp="1"/>
          </p:cNvSpPr>
          <p:nvPr>
            <p:ph type="body" idx="1"/>
          </p:nvPr>
        </p:nvSpPr>
        <p:spPr/>
        <p:txBody>
          <a:bodyPr>
            <a:normAutofit/>
          </a:bodyPr>
          <a:lstStyle/>
          <a:p>
            <a:r>
              <a:rPr lang="en-US" dirty="0"/>
              <a:t>Be specific—actual tasks performed in the past month.</a:t>
            </a:r>
          </a:p>
          <a:p>
            <a:r>
              <a:rPr lang="en-US" dirty="0"/>
              <a:t>The tasks should begin with a verb, indicating that they’re an action a person in that position would actively take.</a:t>
            </a:r>
          </a:p>
          <a:p>
            <a:r>
              <a:rPr lang="en-US" dirty="0"/>
              <a:t>Write one task per sticky note.</a:t>
            </a:r>
          </a:p>
          <a:p>
            <a:r>
              <a:rPr lang="en-US" dirty="0"/>
              <a:t>We will group similar tasks, then give each group a title.</a:t>
            </a:r>
          </a:p>
          <a:p>
            <a:r>
              <a:rPr lang="en-US" dirty="0"/>
              <a:t>These titles are the competencies for this job.</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F689B-CB37-F045-890E-1702F6255CD6}"/>
              </a:ext>
            </a:extLst>
          </p:cNvPr>
          <p:cNvSpPr>
            <a:spLocks noGrp="1"/>
          </p:cNvSpPr>
          <p:nvPr>
            <p:ph type="title"/>
          </p:nvPr>
        </p:nvSpPr>
        <p:spPr/>
        <p:txBody>
          <a:bodyPr/>
          <a:lstStyle/>
          <a:p>
            <a:r>
              <a:rPr lang="en-US" dirty="0"/>
              <a:t>Dot Voting and discussion</a:t>
            </a:r>
          </a:p>
        </p:txBody>
      </p:sp>
      <p:sp>
        <p:nvSpPr>
          <p:cNvPr id="3" name="Text Placeholder 2">
            <a:extLst>
              <a:ext uri="{FF2B5EF4-FFF2-40B4-BE49-F238E27FC236}">
                <a16:creationId xmlns:a16="http://schemas.microsoft.com/office/drawing/2014/main" id="{9C73CD77-D3DE-854F-9047-B671C3713E10}"/>
              </a:ext>
            </a:extLst>
          </p:cNvPr>
          <p:cNvSpPr>
            <a:spLocks noGrp="1"/>
          </p:cNvSpPr>
          <p:nvPr>
            <p:ph type="body" idx="1"/>
          </p:nvPr>
        </p:nvSpPr>
        <p:spPr/>
        <p:txBody>
          <a:bodyPr/>
          <a:lstStyle/>
          <a:p>
            <a:r>
              <a:rPr lang="en-US" dirty="0"/>
              <a:t>Use dots to vote for most critical competencies for this position.</a:t>
            </a:r>
          </a:p>
          <a:p>
            <a:r>
              <a:rPr lang="en-US" dirty="0"/>
              <a:t>Limited number of dots so we can prioritize.</a:t>
            </a:r>
          </a:p>
          <a:p>
            <a:r>
              <a:rPr lang="en-US" dirty="0"/>
              <a:t>Goal is to select 4–6 critical competencies.</a:t>
            </a:r>
          </a:p>
          <a:p>
            <a:endParaRPr lang="en-US" dirty="0"/>
          </a:p>
        </p:txBody>
      </p:sp>
    </p:spTree>
    <p:extLst>
      <p:ext uri="{BB962C8B-B14F-4D97-AF65-F5344CB8AC3E}">
        <p14:creationId xmlns:p14="http://schemas.microsoft.com/office/powerpoint/2010/main" val="1822663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D65A6-3429-B84F-99A2-E8DF1EFF2216}"/>
              </a:ext>
            </a:extLst>
          </p:cNvPr>
          <p:cNvSpPr>
            <a:spLocks noGrp="1"/>
          </p:cNvSpPr>
          <p:nvPr>
            <p:ph type="title"/>
          </p:nvPr>
        </p:nvSpPr>
        <p:spPr/>
        <p:txBody>
          <a:bodyPr/>
          <a:lstStyle/>
          <a:p>
            <a:r>
              <a:rPr lang="en-US" dirty="0"/>
              <a:t>Now we define our critical competencies</a:t>
            </a:r>
          </a:p>
        </p:txBody>
      </p:sp>
      <p:sp>
        <p:nvSpPr>
          <p:cNvPr id="3" name="Text Placeholder 2">
            <a:extLst>
              <a:ext uri="{FF2B5EF4-FFF2-40B4-BE49-F238E27FC236}">
                <a16:creationId xmlns:a16="http://schemas.microsoft.com/office/drawing/2014/main" id="{C5734A78-17A5-D64D-B255-5AD785C56C49}"/>
              </a:ext>
            </a:extLst>
          </p:cNvPr>
          <p:cNvSpPr>
            <a:spLocks noGrp="1"/>
          </p:cNvSpPr>
          <p:nvPr>
            <p:ph type="body" idx="1"/>
          </p:nvPr>
        </p:nvSpPr>
        <p:spPr/>
        <p:txBody>
          <a:bodyPr>
            <a:normAutofit lnSpcReduction="10000"/>
          </a:bodyPr>
          <a:lstStyle/>
          <a:p>
            <a:pPr lvl="0"/>
            <a:r>
              <a:rPr lang="en-US" dirty="0"/>
              <a:t>Definition should be 1-3 sentences, not a list of job tasks.</a:t>
            </a:r>
          </a:p>
          <a:p>
            <a:r>
              <a:rPr lang="en-US" dirty="0"/>
              <a:t>Examples</a:t>
            </a:r>
          </a:p>
          <a:p>
            <a:pPr lvl="1"/>
            <a:r>
              <a:rPr lang="en-US" b="1" dirty="0"/>
              <a:t>Stakeholder Engagement </a:t>
            </a:r>
            <a:r>
              <a:rPr lang="en-US" dirty="0"/>
              <a:t>- Cultivates relationships with key internal and external stakeholders. Has superior negotiation skills that enable successful communication and cooperation across all levels of an organization, including executive leadership.</a:t>
            </a:r>
          </a:p>
          <a:p>
            <a:pPr lvl="1"/>
            <a:r>
              <a:rPr lang="en-US" b="1" dirty="0"/>
              <a:t>Analytical Ability - </a:t>
            </a:r>
            <a:r>
              <a:rPr lang="en-US" dirty="0"/>
              <a:t>Approaches problems quantitatively and displays critical thinking and problem-solving abilities. Breaks down complex problems into component parts. Defines and tracks key metrics to make data-driven decisions.</a:t>
            </a:r>
          </a:p>
          <a:p>
            <a:endParaRPr lang="en-US" dirty="0"/>
          </a:p>
          <a:p>
            <a:endParaRPr lang="en-US" dirty="0"/>
          </a:p>
        </p:txBody>
      </p:sp>
    </p:spTree>
    <p:extLst>
      <p:ext uri="{BB962C8B-B14F-4D97-AF65-F5344CB8AC3E}">
        <p14:creationId xmlns:p14="http://schemas.microsoft.com/office/powerpoint/2010/main" val="2506568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9DDD5-5CC9-FC40-9EED-5D61EE4977C9}"/>
              </a:ext>
            </a:extLst>
          </p:cNvPr>
          <p:cNvSpPr>
            <a:spLocks noGrp="1"/>
          </p:cNvSpPr>
          <p:nvPr>
            <p:ph type="title"/>
          </p:nvPr>
        </p:nvSpPr>
        <p:spPr/>
        <p:txBody>
          <a:bodyPr/>
          <a:lstStyle/>
          <a:p>
            <a:r>
              <a:rPr lang="en-US" dirty="0"/>
              <a:t>Example proficiency levels for a competency</a:t>
            </a:r>
          </a:p>
        </p:txBody>
      </p:sp>
      <p:sp>
        <p:nvSpPr>
          <p:cNvPr id="3" name="Text Placeholder 2">
            <a:extLst>
              <a:ext uri="{FF2B5EF4-FFF2-40B4-BE49-F238E27FC236}">
                <a16:creationId xmlns:a16="http://schemas.microsoft.com/office/drawing/2014/main" id="{8CD0B099-CC26-0341-8B45-9D95DB490FA8}"/>
              </a:ext>
            </a:extLst>
          </p:cNvPr>
          <p:cNvSpPr>
            <a:spLocks noGrp="1"/>
          </p:cNvSpPr>
          <p:nvPr>
            <p:ph type="body" idx="1"/>
          </p:nvPr>
        </p:nvSpPr>
        <p:spPr>
          <a:xfrm>
            <a:off x="476250" y="1219200"/>
            <a:ext cx="16344899" cy="8229600"/>
          </a:xfrm>
        </p:spPr>
        <p:txBody>
          <a:bodyPr>
            <a:normAutofit fontScale="77500" lnSpcReduction="20000"/>
          </a:bodyPr>
          <a:lstStyle/>
          <a:p>
            <a:pPr marL="171467" indent="0">
              <a:buNone/>
            </a:pPr>
            <a:r>
              <a:rPr lang="en-US" b="1" dirty="0"/>
              <a:t>Example Competency: Engineering Considerations</a:t>
            </a:r>
            <a:br>
              <a:rPr lang="en-US" b="1" dirty="0"/>
            </a:br>
            <a:r>
              <a:rPr lang="en-US" dirty="0"/>
              <a:t>Works effectively with engineers as a true partner. Understands the technical stack of a product and how it can impact product design and project schedules. Considers the complexities involved in building technology at massive scale.</a:t>
            </a:r>
          </a:p>
          <a:p>
            <a:pPr marL="171467" indent="0">
              <a:buNone/>
            </a:pPr>
            <a:r>
              <a:rPr lang="en-US" b="1" i="1" dirty="0"/>
              <a:t>Unfamiliar:</a:t>
            </a:r>
            <a:r>
              <a:rPr lang="en-US" i="1" dirty="0"/>
              <a:t> </a:t>
            </a:r>
            <a:r>
              <a:rPr lang="en-US" dirty="0"/>
              <a:t>Has never worked with engineers, or has but not effectively/views them as a different group of people. Views technical matters as someone else's problem, and seems uninterested in learning more about a project's technical foundations. Unable to describe a project's technical stack.</a:t>
            </a:r>
          </a:p>
          <a:p>
            <a:pPr marL="171467" indent="0">
              <a:buNone/>
            </a:pPr>
            <a:r>
              <a:rPr lang="en-US" b="1" i="1" dirty="0"/>
              <a:t>Familiar:</a:t>
            </a:r>
            <a:r>
              <a:rPr lang="en-US" dirty="0"/>
              <a:t> Has some experience working effectively with engineers. Displays a basic understanding that technical choices impact product design and project schedules. Shows an active interest in learning more about a project's technical foundations.</a:t>
            </a:r>
          </a:p>
          <a:p>
            <a:pPr marL="171467" indent="0">
              <a:buNone/>
            </a:pPr>
            <a:r>
              <a:rPr lang="en-US" b="1" i="1" dirty="0"/>
              <a:t>Experienced:</a:t>
            </a:r>
            <a:r>
              <a:rPr lang="en-US" i="1" dirty="0"/>
              <a:t> </a:t>
            </a:r>
            <a:r>
              <a:rPr lang="en-US" dirty="0"/>
              <a:t>Repeated track record of working as a true partner with engineers. Describes situations where they have engaged in technical decisions or shifted product or project plans due to technical issues. Understanding some of the complexities of building technology at massive scale.</a:t>
            </a:r>
          </a:p>
          <a:p>
            <a:pPr marL="171467" indent="0">
              <a:buNone/>
            </a:pPr>
            <a:r>
              <a:rPr lang="en-US" b="1" i="1" dirty="0"/>
              <a:t>Master:</a:t>
            </a:r>
            <a:r>
              <a:rPr lang="en-US" i="1" dirty="0"/>
              <a:t> </a:t>
            </a:r>
            <a:r>
              <a:rPr lang="en-US" dirty="0"/>
              <a:t>Functions as a true partner with engineers in all technical products and projects in which they are involved. Able to identify potential technical concerns with proposals before consulting engineers. Repeatedly engages in technical decisions and supports engineering needs.</a:t>
            </a:r>
          </a:p>
          <a:p>
            <a:endParaRPr lang="en-US" dirty="0"/>
          </a:p>
        </p:txBody>
      </p:sp>
    </p:spTree>
    <p:extLst>
      <p:ext uri="{BB962C8B-B14F-4D97-AF65-F5344CB8AC3E}">
        <p14:creationId xmlns:p14="http://schemas.microsoft.com/office/powerpoint/2010/main" val="2249783406"/>
      </p:ext>
    </p:extLst>
  </p:cSld>
  <p:clrMapOvr>
    <a:masterClrMapping/>
  </p:clrMapOvr>
</p:sld>
</file>

<file path=ppt/theme/theme1.xml><?xml version="1.0" encoding="utf-8"?>
<a:theme xmlns:a="http://schemas.openxmlformats.org/drawingml/2006/main" name="White">
  <a:themeElements>
    <a:clrScheme name="USDS Presentation Theme">
      <a:dk1>
        <a:srgbClr val="344664"/>
      </a:dk1>
      <a:lt1>
        <a:srgbClr val="FFFFFF"/>
      </a:lt1>
      <a:dk2>
        <a:srgbClr val="A0992C"/>
      </a:dk2>
      <a:lt2>
        <a:srgbClr val="7F8EA4"/>
      </a:lt2>
      <a:accent1>
        <a:srgbClr val="A2992C"/>
      </a:accent1>
      <a:accent2>
        <a:srgbClr val="D9C708"/>
      </a:accent2>
      <a:accent3>
        <a:srgbClr val="334463"/>
      </a:accent3>
      <a:accent4>
        <a:srgbClr val="7F8EA4"/>
      </a:accent4>
      <a:accent5>
        <a:srgbClr val="2E65B7"/>
      </a:accent5>
      <a:accent6>
        <a:srgbClr val="637286"/>
      </a:accent6>
      <a:hlink>
        <a:srgbClr val="596BAC"/>
      </a:hlink>
      <a:folHlink>
        <a:srgbClr val="D9C7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18949</TotalTime>
  <Words>382</Words>
  <Application>Microsoft Macintosh PowerPoint</Application>
  <PresentationFormat>Custom</PresentationFormat>
  <Paragraphs>50</Paragraphs>
  <Slides>13</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Merriweather Sans</vt:lpstr>
      <vt:lpstr>Rockwell</vt:lpstr>
      <vt:lpstr>Source Sans Pro SemiBold</vt:lpstr>
      <vt:lpstr>Arial</vt:lpstr>
      <vt:lpstr>Source Sans Pro</vt:lpstr>
      <vt:lpstr>Avenir</vt:lpstr>
      <vt:lpstr>Merriweather</vt:lpstr>
      <vt:lpstr>Source Sans Pro Light</vt:lpstr>
      <vt:lpstr>White</vt:lpstr>
      <vt:lpstr>PowerPoint Presentation</vt:lpstr>
      <vt:lpstr>Thank you for coming!</vt:lpstr>
      <vt:lpstr>Agenda for Today:   Tasks         Competencies         Proficiencies</vt:lpstr>
      <vt:lpstr>Multi-Hurdle SME Assessment Process</vt:lpstr>
      <vt:lpstr>Example tasks</vt:lpstr>
      <vt:lpstr>write down The job tasks for this position</vt:lpstr>
      <vt:lpstr>Dot Voting and discussion</vt:lpstr>
      <vt:lpstr>Now we define our critical competencies</vt:lpstr>
      <vt:lpstr>Example proficiency levels for a competency</vt:lpstr>
      <vt:lpstr>Determining Proficiency levels</vt:lpstr>
      <vt:lpstr>Final step – decide proficiency level for this position for each Competency</vt:lpstr>
      <vt:lpstr>Example of proficiency levels for an IT Specialist at another agency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Grosser, Stephanie F. EOP/OMB</dc:creator>
  <cp:lastModifiedBy>Martha A Wilkes</cp:lastModifiedBy>
  <cp:revision>225</cp:revision>
  <dcterms:modified xsi:type="dcterms:W3CDTF">2019-04-19T17:36:01Z</dcterms:modified>
</cp:coreProperties>
</file>